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1" r:id="rId9"/>
    <p:sldId id="267" r:id="rId10"/>
    <p:sldId id="268" r:id="rId11"/>
    <p:sldId id="269" r:id="rId12"/>
    <p:sldId id="270" r:id="rId13"/>
    <p:sldId id="271" r:id="rId14"/>
    <p:sldId id="26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E0E1E1"/>
    <a:srgbClr val="58B6C0"/>
    <a:srgbClr val="0070C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34" autoAdjust="0"/>
    <p:restoredTop sz="87758" autoAdjust="0"/>
  </p:normalViewPr>
  <p:slideViewPr>
    <p:cSldViewPr snapToGrid="0">
      <p:cViewPr varScale="1">
        <p:scale>
          <a:sx n="72" d="100"/>
          <a:sy n="72" d="100"/>
        </p:scale>
        <p:origin x="11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gif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9F38-E0A6-4C42-A371-58DDCD019804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9A7E41-8786-4FA1-8379-8CA8B5738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621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</a:t>
            </a:r>
            <a:r>
              <a:rPr lang="en-US" altLang="ko-KR" dirty="0"/>
              <a:t>1 https://blog.naver.com/melt2092/222960644627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2 https://www.instiz.net/pt/7322375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120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</a:t>
            </a:r>
            <a:r>
              <a:rPr lang="en-US" altLang="ko-KR" dirty="0"/>
              <a:t>3 https://tenor.com/ko/view/werewolf-by-night-man-thing-ted-kill-burn-gif-26889050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4 https://blog.naver.com/thdbdlaeo/223010118217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428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</a:t>
            </a:r>
            <a:r>
              <a:rPr lang="en-US" altLang="ko-KR" dirty="0"/>
              <a:t>5 https://eodud722.tistory.com/1872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769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 </a:t>
            </a:r>
            <a:r>
              <a:rPr lang="en-US" altLang="ko-KR" dirty="0"/>
              <a:t>6 http://m.ddaily.co.kr/page/view/2023032714370056113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647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46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812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6394"/>
            <a:ext cx="12193057" cy="687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242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933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57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18587"/>
            <a:ext cx="12193057" cy="689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7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9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32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565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788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70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30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818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659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1C504-0643-4613-9B4D-386D903B308B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168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aver.com/thdbdlaeo/223010118217" TargetMode="External"/><Relationship Id="rId2" Type="http://schemas.openxmlformats.org/officeDocument/2006/relationships/hyperlink" Target="https://www.instiz.net/pt/7322375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odud722.tistory.com/1872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816100"/>
            <a:ext cx="12192000" cy="2641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51000">
                <a:schemeClr val="tx1">
                  <a:alpha val="66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30400" y="2650979"/>
            <a:ext cx="8331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Hunter</a:t>
            </a:r>
            <a:endParaRPr lang="ko-KR" altLang="en-US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91699" y="4961345"/>
            <a:ext cx="29081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2014182036 </a:t>
            </a:r>
            <a:r>
              <a:rPr lang="ko-KR" altLang="en-US" sz="2400" b="1" dirty="0" err="1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이한주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2018182037 </a:t>
            </a:r>
            <a:r>
              <a:rPr lang="ko-KR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조상준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2020184040 </a:t>
            </a:r>
            <a:r>
              <a:rPr lang="ko-KR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김도후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074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-86061" y="17508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3672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타 게임과의 비교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0D17A8-7A39-358F-3457-C5DAEA86E25E}"/>
              </a:ext>
            </a:extLst>
          </p:cNvPr>
          <p:cNvSpPr txBox="1"/>
          <p:nvPr/>
        </p:nvSpPr>
        <p:spPr>
          <a:xfrm>
            <a:off x="4798142" y="1997839"/>
            <a:ext cx="7089058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 err="1"/>
              <a:t>다크앤</a:t>
            </a:r>
            <a:r>
              <a:rPr lang="ko-KR" altLang="en-US" sz="2400" b="1" dirty="0"/>
              <a:t> </a:t>
            </a:r>
            <a:r>
              <a:rPr lang="ko-KR" altLang="en-US" sz="2400" b="1" dirty="0" err="1"/>
              <a:t>다커와의</a:t>
            </a:r>
            <a:r>
              <a:rPr lang="ko-KR" altLang="en-US" sz="2400" b="1" dirty="0"/>
              <a:t> 차이점</a:t>
            </a:r>
          </a:p>
          <a:p>
            <a:endParaRPr lang="ko-KR" altLang="en-US" dirty="0"/>
          </a:p>
          <a:p>
            <a:r>
              <a:rPr lang="ko-KR" altLang="en-US" dirty="0" err="1"/>
              <a:t>다크앤</a:t>
            </a:r>
            <a:r>
              <a:rPr lang="ko-KR" altLang="en-US" dirty="0"/>
              <a:t> </a:t>
            </a:r>
            <a:r>
              <a:rPr lang="ko-KR" altLang="en-US" dirty="0" err="1"/>
              <a:t>다커의</a:t>
            </a:r>
            <a:r>
              <a:rPr lang="ko-KR" altLang="en-US" dirty="0"/>
              <a:t> 경우 시간이 되면 나타나는 포탈을 찾으면</a:t>
            </a:r>
          </a:p>
          <a:p>
            <a:r>
              <a:rPr lang="ko-KR" altLang="en-US" dirty="0"/>
              <a:t>탈출 할 수 있는 방식이지만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더 헌터의 경우에는 </a:t>
            </a:r>
            <a:r>
              <a:rPr lang="ko-KR" altLang="en-US" dirty="0" err="1"/>
              <a:t>보스몬스터를</a:t>
            </a:r>
            <a:r>
              <a:rPr lang="ko-KR" altLang="en-US" dirty="0"/>
              <a:t> 사냥해 열쇠를 얻어</a:t>
            </a:r>
          </a:p>
          <a:p>
            <a:r>
              <a:rPr lang="ko-KR" altLang="en-US" dirty="0"/>
              <a:t>탈출구까지 무사히 도착한 경우에 탈출 할 수 있는 방식이다</a:t>
            </a:r>
          </a:p>
          <a:p>
            <a:endParaRPr lang="ko-KR" altLang="en-US" dirty="0"/>
          </a:p>
          <a:p>
            <a:r>
              <a:rPr lang="ko-KR" altLang="en-US" dirty="0"/>
              <a:t>또한 </a:t>
            </a:r>
            <a:r>
              <a:rPr lang="ko-KR" altLang="en-US" dirty="0" err="1"/>
              <a:t>다크앤다커의</a:t>
            </a:r>
            <a:r>
              <a:rPr lang="ko-KR" altLang="en-US" dirty="0"/>
              <a:t> 경우 포탈을 찾은 사람 모두 탈출 할 수 있지만</a:t>
            </a:r>
          </a:p>
          <a:p>
            <a:r>
              <a:rPr lang="ko-KR" altLang="en-US" dirty="0" err="1"/>
              <a:t>더헌터의</a:t>
            </a:r>
            <a:r>
              <a:rPr lang="ko-KR" altLang="en-US" dirty="0"/>
              <a:t> 경우 열쇠를 얻은 </a:t>
            </a:r>
            <a:r>
              <a:rPr lang="en-US" altLang="ko-KR" dirty="0"/>
              <a:t>1</a:t>
            </a:r>
            <a:r>
              <a:rPr lang="ko-KR" altLang="en-US" dirty="0"/>
              <a:t>명</a:t>
            </a:r>
            <a:r>
              <a:rPr lang="en-US" altLang="ko-KR" dirty="0"/>
              <a:t>(1</a:t>
            </a:r>
            <a:r>
              <a:rPr lang="ko-KR" altLang="en-US" dirty="0"/>
              <a:t>팀</a:t>
            </a:r>
            <a:r>
              <a:rPr lang="en-US" altLang="ko-KR" dirty="0"/>
              <a:t>)</a:t>
            </a:r>
            <a:r>
              <a:rPr lang="ko-KR" altLang="en-US" dirty="0"/>
              <a:t>만 탈출 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8F7011E-4126-4BA5-3294-80CA50327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55" y="1146226"/>
            <a:ext cx="3810000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291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4852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역할 분담 및 준비 현황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7A53C8-DE22-71C4-C757-CE8B0E9488C3}"/>
              </a:ext>
            </a:extLst>
          </p:cNvPr>
          <p:cNvSpPr txBox="1"/>
          <p:nvPr/>
        </p:nvSpPr>
        <p:spPr>
          <a:xfrm>
            <a:off x="393290" y="1189703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/>
              <a:t>이한주</a:t>
            </a:r>
            <a:endParaRPr lang="ko-KR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B20C7F-F083-6905-5D9C-30B20EE9DB60}"/>
              </a:ext>
            </a:extLst>
          </p:cNvPr>
          <p:cNvSpPr txBox="1"/>
          <p:nvPr/>
        </p:nvSpPr>
        <p:spPr>
          <a:xfrm>
            <a:off x="4439264" y="1189703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조상준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82A94C-3DB6-1C3F-071F-DB3B757EEE90}"/>
              </a:ext>
            </a:extLst>
          </p:cNvPr>
          <p:cNvSpPr txBox="1"/>
          <p:nvPr/>
        </p:nvSpPr>
        <p:spPr>
          <a:xfrm>
            <a:off x="8485239" y="1189703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김도후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BD6201-0DE3-0506-0BB4-D2CD37E05298}"/>
              </a:ext>
            </a:extLst>
          </p:cNvPr>
          <p:cNvSpPr txBox="1"/>
          <p:nvPr/>
        </p:nvSpPr>
        <p:spPr>
          <a:xfrm>
            <a:off x="4439264" y="1651368"/>
            <a:ext cx="331347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클라이언트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3D</a:t>
            </a:r>
            <a:r>
              <a:rPr lang="ko-KR" altLang="en-US" sz="2000"/>
              <a:t>게임 프로그래밍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게임수학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C,C++,STL</a:t>
            </a:r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자료구조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2D</a:t>
            </a:r>
            <a:r>
              <a:rPr lang="ko-KR" altLang="en-US" sz="2000" dirty="0"/>
              <a:t>게임프로그래밍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컴퓨터 그래픽스</a:t>
            </a:r>
            <a:endParaRPr lang="en-US" altLang="ko-KR" sz="2000" dirty="0"/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알고리즘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7860D9-3D67-6FF1-4677-7893A226B4B7}"/>
              </a:ext>
            </a:extLst>
          </p:cNvPr>
          <p:cNvSpPr txBox="1"/>
          <p:nvPr/>
        </p:nvSpPr>
        <p:spPr>
          <a:xfrm>
            <a:off x="294044" y="1654911"/>
            <a:ext cx="351196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C,C++,STL</a:t>
            </a:r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자료구조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네트워크 기초</a:t>
            </a:r>
            <a:endParaRPr lang="en-US" altLang="ko-KR" sz="2000" dirty="0"/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알고리즘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ko-KR" altLang="en-US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네트워크 게임 프로그래밍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데이터베이스</a:t>
            </a:r>
            <a:endParaRPr lang="en-US" altLang="ko-KR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23AB16-E905-25DF-8CDE-7F3D328B51DC}"/>
              </a:ext>
            </a:extLst>
          </p:cNvPr>
          <p:cNvSpPr txBox="1"/>
          <p:nvPr/>
        </p:nvSpPr>
        <p:spPr>
          <a:xfrm>
            <a:off x="8485239" y="1651368"/>
            <a:ext cx="331347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기획 및 모델링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3D </a:t>
            </a:r>
            <a:r>
              <a:rPr lang="ko-KR" altLang="en-US" sz="2000" dirty="0"/>
              <a:t>모델링</a:t>
            </a:r>
            <a:endParaRPr lang="en-US" altLang="ko-KR" sz="2000" dirty="0"/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/>
              <a:t>3D </a:t>
            </a:r>
            <a:r>
              <a:rPr lang="ko-KR" altLang="en-US" sz="2000"/>
              <a:t>애니메이션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C,C++</a:t>
            </a:r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자료구조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게임기획</a:t>
            </a:r>
            <a:r>
              <a:rPr lang="en-US" altLang="ko-KR" sz="2000" dirty="0"/>
              <a:t>1</a:t>
            </a:r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게임기획</a:t>
            </a:r>
            <a:r>
              <a:rPr lang="en-US" altLang="ko-KR" sz="2000" dirty="0"/>
              <a:t>2</a:t>
            </a:r>
          </a:p>
          <a:p>
            <a:pPr algn="ctr"/>
            <a:r>
              <a:rPr lang="en-US" altLang="ko-KR" sz="2000" dirty="0"/>
              <a:t> </a:t>
            </a:r>
          </a:p>
          <a:p>
            <a:pPr algn="ctr"/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12488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 일정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27D89C5-007E-315D-C0EA-C3CBB144BC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2556037"/>
              </p:ext>
            </p:extLst>
          </p:nvPr>
        </p:nvGraphicFramePr>
        <p:xfrm>
          <a:off x="227499" y="1073741"/>
          <a:ext cx="11380305" cy="543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77601">
                  <a:extLst>
                    <a:ext uri="{9D8B030D-6E8A-4147-A177-3AD203B41FA5}">
                      <a16:colId xmlns:a16="http://schemas.microsoft.com/office/drawing/2014/main" val="248136247"/>
                    </a:ext>
                  </a:extLst>
                </a:gridCol>
                <a:gridCol w="1112838">
                  <a:extLst>
                    <a:ext uri="{9D8B030D-6E8A-4147-A177-3AD203B41FA5}">
                      <a16:colId xmlns:a16="http://schemas.microsoft.com/office/drawing/2014/main" val="3398038662"/>
                    </a:ext>
                  </a:extLst>
                </a:gridCol>
                <a:gridCol w="1112838">
                  <a:extLst>
                    <a:ext uri="{9D8B030D-6E8A-4147-A177-3AD203B41FA5}">
                      <a16:colId xmlns:a16="http://schemas.microsoft.com/office/drawing/2014/main" val="1316176090"/>
                    </a:ext>
                  </a:extLst>
                </a:gridCol>
                <a:gridCol w="1112838">
                  <a:extLst>
                    <a:ext uri="{9D8B030D-6E8A-4147-A177-3AD203B41FA5}">
                      <a16:colId xmlns:a16="http://schemas.microsoft.com/office/drawing/2014/main" val="1456563234"/>
                    </a:ext>
                  </a:extLst>
                </a:gridCol>
                <a:gridCol w="1112838">
                  <a:extLst>
                    <a:ext uri="{9D8B030D-6E8A-4147-A177-3AD203B41FA5}">
                      <a16:colId xmlns:a16="http://schemas.microsoft.com/office/drawing/2014/main" val="2917345652"/>
                    </a:ext>
                  </a:extLst>
                </a:gridCol>
                <a:gridCol w="1112838">
                  <a:extLst>
                    <a:ext uri="{9D8B030D-6E8A-4147-A177-3AD203B41FA5}">
                      <a16:colId xmlns:a16="http://schemas.microsoft.com/office/drawing/2014/main" val="1555170486"/>
                    </a:ext>
                  </a:extLst>
                </a:gridCol>
                <a:gridCol w="1112838">
                  <a:extLst>
                    <a:ext uri="{9D8B030D-6E8A-4147-A177-3AD203B41FA5}">
                      <a16:colId xmlns:a16="http://schemas.microsoft.com/office/drawing/2014/main" val="2466529354"/>
                    </a:ext>
                  </a:extLst>
                </a:gridCol>
                <a:gridCol w="1112838">
                  <a:extLst>
                    <a:ext uri="{9D8B030D-6E8A-4147-A177-3AD203B41FA5}">
                      <a16:colId xmlns:a16="http://schemas.microsoft.com/office/drawing/2014/main" val="3528667160"/>
                    </a:ext>
                  </a:extLst>
                </a:gridCol>
                <a:gridCol w="1112838">
                  <a:extLst>
                    <a:ext uri="{9D8B030D-6E8A-4147-A177-3AD203B41FA5}">
                      <a16:colId xmlns:a16="http://schemas.microsoft.com/office/drawing/2014/main" val="3830240191"/>
                    </a:ext>
                  </a:extLst>
                </a:gridCol>
              </a:tblGrid>
              <a:tr h="543512">
                <a:tc>
                  <a:txBody>
                    <a:bodyPr/>
                    <a:lstStyle/>
                    <a:p>
                      <a:pPr algn="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5171173"/>
                  </a:ext>
                </a:extLst>
              </a:tr>
              <a:tr h="543512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/>
                        <a:t>서버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로직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58B6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58B6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266428"/>
                  </a:ext>
                </a:extLst>
              </a:tr>
              <a:tr h="543512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/>
                        <a:t>데이터베이스 연동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58B6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58B6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4071014"/>
                  </a:ext>
                </a:extLst>
              </a:tr>
              <a:tr h="543512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/>
                        <a:t>캐릭터 기능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7250277"/>
                  </a:ext>
                </a:extLst>
              </a:tr>
              <a:tr h="543512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/>
                        <a:t>좀비 </a:t>
                      </a:r>
                      <a:r>
                        <a:rPr lang="ko-KR" altLang="en-US" sz="1400" dirty="0" err="1"/>
                        <a:t>메쉬</a:t>
                      </a:r>
                      <a:r>
                        <a:rPr lang="ko-KR" altLang="en-US" sz="1400" dirty="0"/>
                        <a:t> 절단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68828"/>
                  </a:ext>
                </a:extLst>
              </a:tr>
              <a:tr h="543512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dirty="0"/>
                        <a:t>UI,</a:t>
                      </a:r>
                      <a:r>
                        <a:rPr lang="ko-KR" altLang="en-US" sz="1400" dirty="0"/>
                        <a:t>이펙트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사운드 연동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78585"/>
                  </a:ext>
                </a:extLst>
              </a:tr>
              <a:tr h="543512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/>
                        <a:t>캐릭터 모델링 및 </a:t>
                      </a:r>
                      <a:endParaRPr lang="en-US" altLang="ko-KR" sz="1400" dirty="0"/>
                    </a:p>
                    <a:p>
                      <a:pPr algn="r" latinLnBrk="1"/>
                      <a:r>
                        <a:rPr lang="ko-KR" altLang="en-US" sz="1400" dirty="0"/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0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E0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048306"/>
                  </a:ext>
                </a:extLst>
              </a:tr>
              <a:tr h="543512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/>
                        <a:t>맵 모델링 및 오브젝트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E0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0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278144"/>
                  </a:ext>
                </a:extLst>
              </a:tr>
              <a:tr h="543512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 err="1"/>
                        <a:t>쉐이더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 err="1"/>
                        <a:t>라이팅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이펙트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664256"/>
                  </a:ext>
                </a:extLst>
              </a:tr>
              <a:tr h="543512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/>
                        <a:t>오류 및 버그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452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5802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참고 문헌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8AF18-9C7A-BEDD-FDEB-1BC7D77A5B9E}"/>
              </a:ext>
            </a:extLst>
          </p:cNvPr>
          <p:cNvSpPr txBox="1"/>
          <p:nvPr/>
        </p:nvSpPr>
        <p:spPr>
          <a:xfrm>
            <a:off x="550606" y="1200835"/>
            <a:ext cx="1081548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그림</a:t>
            </a:r>
            <a:r>
              <a:rPr lang="en-US" altLang="ko-KR" dirty="0"/>
              <a:t>1 https://blog.naver.com/melt2092/222960644627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2 </a:t>
            </a:r>
            <a:r>
              <a:rPr lang="en-US" altLang="ko-KR" dirty="0">
                <a:hlinkClick r:id="rId2"/>
              </a:rPr>
              <a:t>https://www.instiz.net/pt/7322375</a:t>
            </a:r>
            <a:endParaRPr lang="en-US" altLang="ko-KR" dirty="0"/>
          </a:p>
          <a:p>
            <a:r>
              <a:rPr lang="ko-KR" altLang="en-US" dirty="0"/>
              <a:t>그림</a:t>
            </a:r>
            <a:r>
              <a:rPr lang="en-US" altLang="ko-KR" dirty="0"/>
              <a:t>3 https://tenor.com/ko/view/werewolf-by-night-man-thing-ted-kill-burn-gif-26889050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4 </a:t>
            </a:r>
            <a:r>
              <a:rPr lang="en-US" altLang="ko-KR" dirty="0">
                <a:hlinkClick r:id="rId3"/>
              </a:rPr>
              <a:t>https://blog.naver.com/thdbdlaeo/223010118217</a:t>
            </a:r>
            <a:endParaRPr lang="en-US" altLang="ko-KR" dirty="0"/>
          </a:p>
          <a:p>
            <a:r>
              <a:rPr lang="ko-KR" altLang="en-US" dirty="0"/>
              <a:t>그림</a:t>
            </a:r>
            <a:r>
              <a:rPr lang="en-US" altLang="ko-KR" dirty="0"/>
              <a:t>5 </a:t>
            </a:r>
            <a:r>
              <a:rPr lang="en-US" altLang="ko-KR" dirty="0">
                <a:hlinkClick r:id="rId4"/>
              </a:rPr>
              <a:t>https://eodud722.tistory.com/1872</a:t>
            </a:r>
            <a:endParaRPr lang="en-US" altLang="ko-KR" dirty="0"/>
          </a:p>
          <a:p>
            <a:r>
              <a:rPr lang="ko-KR" altLang="en-US" dirty="0"/>
              <a:t>그림 </a:t>
            </a:r>
            <a:r>
              <a:rPr lang="en-US" altLang="ko-KR" dirty="0"/>
              <a:t>6 http://m.ddaily.co.kr/page/view/2023032714370056113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59073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816100"/>
            <a:ext cx="12192000" cy="2641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51000">
                <a:schemeClr val="tx1">
                  <a:alpha val="66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930400" y="2650979"/>
            <a:ext cx="8331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THANK</a:t>
            </a:r>
            <a:r>
              <a:rPr lang="ko-KR" altLang="en-US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ko-KR" altLang="en-US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7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90706" y="307986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cs typeface="Arial" panose="020B0604020202020204" pitchFamily="34" charset="0"/>
              </a:rPr>
              <a:t>목차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891034" y="1793498"/>
            <a:ext cx="2654481" cy="774700"/>
            <a:chOff x="903734" y="1399798"/>
            <a:chExt cx="2654481" cy="774700"/>
          </a:xfrm>
        </p:grpSpPr>
        <p:sp>
          <p:nvSpPr>
            <p:cNvPr id="4" name="TextBox 3"/>
            <p:cNvSpPr txBox="1"/>
            <p:nvPr/>
          </p:nvSpPr>
          <p:spPr>
            <a:xfrm>
              <a:off x="1837872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연구 목적</a:t>
              </a:r>
            </a:p>
          </p:txBody>
        </p:sp>
        <p:sp>
          <p:nvSpPr>
            <p:cNvPr id="18" name="타원 17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504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891034" y="2822198"/>
            <a:ext cx="2654482" cy="774700"/>
            <a:chOff x="903734" y="1399798"/>
            <a:chExt cx="2654482" cy="774700"/>
          </a:xfrm>
        </p:grpSpPr>
        <p:sp>
          <p:nvSpPr>
            <p:cNvPr id="25" name="TextBox 24"/>
            <p:cNvSpPr txBox="1"/>
            <p:nvPr/>
          </p:nvSpPr>
          <p:spPr>
            <a:xfrm>
              <a:off x="1837873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게임 소개</a:t>
              </a:r>
            </a:p>
          </p:txBody>
        </p:sp>
        <p:sp>
          <p:nvSpPr>
            <p:cNvPr id="23" name="타원 22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891034" y="3812798"/>
            <a:ext cx="2654481" cy="774700"/>
            <a:chOff x="903734" y="1399798"/>
            <a:chExt cx="2654481" cy="774700"/>
          </a:xfrm>
        </p:grpSpPr>
        <p:sp>
          <p:nvSpPr>
            <p:cNvPr id="31" name="TextBox 30"/>
            <p:cNvSpPr txBox="1"/>
            <p:nvPr/>
          </p:nvSpPr>
          <p:spPr>
            <a:xfrm>
              <a:off x="1837872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개발 환경</a:t>
              </a:r>
            </a:p>
          </p:txBody>
        </p:sp>
        <p:sp>
          <p:nvSpPr>
            <p:cNvPr id="29" name="타원 28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891034" y="4828798"/>
            <a:ext cx="5825221" cy="774700"/>
            <a:chOff x="903734" y="1399798"/>
            <a:chExt cx="5825221" cy="774700"/>
          </a:xfrm>
        </p:grpSpPr>
        <p:sp>
          <p:nvSpPr>
            <p:cNvPr id="37" name="TextBox 36"/>
            <p:cNvSpPr txBox="1"/>
            <p:nvPr/>
          </p:nvSpPr>
          <p:spPr>
            <a:xfrm>
              <a:off x="1837872" y="1507460"/>
              <a:ext cx="48910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기술적 요소 및 중점 연구사항</a:t>
              </a:r>
            </a:p>
          </p:txBody>
        </p:sp>
        <p:sp>
          <p:nvSpPr>
            <p:cNvPr id="35" name="타원 34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2454C1AD-115C-99AF-1188-4D38240EDD87}"/>
              </a:ext>
            </a:extLst>
          </p:cNvPr>
          <p:cNvGrpSpPr/>
          <p:nvPr/>
        </p:nvGrpSpPr>
        <p:grpSpPr>
          <a:xfrm>
            <a:off x="6960174" y="1793498"/>
            <a:ext cx="3831085" cy="774700"/>
            <a:chOff x="903734" y="1399798"/>
            <a:chExt cx="3831085" cy="7747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6459E30-A56F-2BAF-AE03-3CB7EEEC4BC9}"/>
                </a:ext>
              </a:extLst>
            </p:cNvPr>
            <p:cNvSpPr txBox="1"/>
            <p:nvPr/>
          </p:nvSpPr>
          <p:spPr>
            <a:xfrm>
              <a:off x="1837872" y="1525538"/>
              <a:ext cx="28969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타 게임과의 비교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944B231-621C-116E-EE2B-5AE2CC955541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F869A5-8D3F-BF2C-9151-331C843745F2}"/>
                </a:ext>
              </a:extLst>
            </p:cNvPr>
            <p:cNvSpPr txBox="1"/>
            <p:nvPr/>
          </p:nvSpPr>
          <p:spPr>
            <a:xfrm>
              <a:off x="10504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BB7FC67-F682-6996-14E7-C4A1BAA7A0FD}"/>
              </a:ext>
            </a:extLst>
          </p:cNvPr>
          <p:cNvGrpSpPr/>
          <p:nvPr/>
        </p:nvGrpSpPr>
        <p:grpSpPr>
          <a:xfrm>
            <a:off x="6960174" y="2822198"/>
            <a:ext cx="4648617" cy="774700"/>
            <a:chOff x="903734" y="1399798"/>
            <a:chExt cx="4648617" cy="77470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4669F66-714B-7DC8-AA27-2370FE5EF7E3}"/>
                </a:ext>
              </a:extLst>
            </p:cNvPr>
            <p:cNvSpPr txBox="1"/>
            <p:nvPr/>
          </p:nvSpPr>
          <p:spPr>
            <a:xfrm>
              <a:off x="1837873" y="1525538"/>
              <a:ext cx="37144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역할 분담 및 준비현황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9B31EF2-C3D0-C3BD-2967-045DCA613974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0AA211-41EF-C071-FB28-DCD522A9BA0A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817548F-3A4D-41E8-F9DC-0CFB41070499}"/>
              </a:ext>
            </a:extLst>
          </p:cNvPr>
          <p:cNvGrpSpPr/>
          <p:nvPr/>
        </p:nvGrpSpPr>
        <p:grpSpPr>
          <a:xfrm>
            <a:off x="6960174" y="3812798"/>
            <a:ext cx="2654481" cy="774700"/>
            <a:chOff x="903734" y="1399798"/>
            <a:chExt cx="2654481" cy="7747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A7DF43E-94C3-50FD-FE16-6CBEBDA58951}"/>
                </a:ext>
              </a:extLst>
            </p:cNvPr>
            <p:cNvSpPr txBox="1"/>
            <p:nvPr/>
          </p:nvSpPr>
          <p:spPr>
            <a:xfrm>
              <a:off x="1837872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개발 일정</a:t>
              </a: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6CCE4227-754E-66C4-E39E-A0C1897ECA69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0B2DE4-1772-2707-EF01-223377CD922A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5A45CC5-D076-C5C4-BEF7-69E5B28852B6}"/>
              </a:ext>
            </a:extLst>
          </p:cNvPr>
          <p:cNvGrpSpPr/>
          <p:nvPr/>
        </p:nvGrpSpPr>
        <p:grpSpPr>
          <a:xfrm>
            <a:off x="6960174" y="4828798"/>
            <a:ext cx="2654481" cy="774700"/>
            <a:chOff x="903734" y="1399798"/>
            <a:chExt cx="2654481" cy="77470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CFFE0B-DDA8-B624-5BE7-0E82D778B484}"/>
                </a:ext>
              </a:extLst>
            </p:cNvPr>
            <p:cNvSpPr txBox="1"/>
            <p:nvPr/>
          </p:nvSpPr>
          <p:spPr>
            <a:xfrm>
              <a:off x="1837872" y="1507460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참고 문헌</a:t>
              </a: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F7E0F63F-6027-00E9-222B-40E931282FB4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79CCC24-3885-B52A-541B-58B3379AE4C8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477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연구 목적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C131B4-999D-186C-A2F5-D6119025D9F4}"/>
              </a:ext>
            </a:extLst>
          </p:cNvPr>
          <p:cNvSpPr txBox="1"/>
          <p:nvPr/>
        </p:nvSpPr>
        <p:spPr>
          <a:xfrm>
            <a:off x="792480" y="1480457"/>
            <a:ext cx="1060704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 err="1"/>
              <a:t>언리얼엔진을</a:t>
            </a:r>
            <a:r>
              <a:rPr lang="ko-KR" altLang="en-US" sz="2400" dirty="0"/>
              <a:t> 사용하여 게임제작능력 향상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그림자와 조명</a:t>
            </a:r>
            <a:r>
              <a:rPr lang="en-US" altLang="ko-KR" sz="2400" dirty="0"/>
              <a:t>, </a:t>
            </a:r>
            <a:r>
              <a:rPr lang="ko-KR" altLang="en-US" sz="2400" dirty="0"/>
              <a:t>애니메이션에 대해 이해하여 그래픽기술 구현능력 향상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Git</a:t>
            </a:r>
            <a:r>
              <a:rPr lang="ko-KR" altLang="en-US" sz="2400" dirty="0"/>
              <a:t>을 이용하여 팀 프로젝트 관리능력 향상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서버를 구현하여 서버 구축능력 향상</a:t>
            </a:r>
            <a:endParaRPr lang="en-US" altLang="ko-KR" sz="2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3809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어느 한 게임 회사의 미친 패기 | 인스티즈">
            <a:extLst>
              <a:ext uri="{FF2B5EF4-FFF2-40B4-BE49-F238E27FC236}">
                <a16:creationId xmlns:a16="http://schemas.microsoft.com/office/drawing/2014/main" id="{9CB1F8A6-9DB1-A7E1-B65C-CE4B987177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3" b="3217"/>
          <a:stretch/>
        </p:blipFill>
        <p:spPr bwMode="auto">
          <a:xfrm>
            <a:off x="826751" y="4119685"/>
            <a:ext cx="4316520" cy="2265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다크앤다커 배틀로얄과 판타지파밍이 합쳐진 던전탐험 생존어드벤처 게임 : 네이버 블로그">
            <a:extLst>
              <a:ext uri="{FF2B5EF4-FFF2-40B4-BE49-F238E27FC236}">
                <a16:creationId xmlns:a16="http://schemas.microsoft.com/office/drawing/2014/main" id="{4FE2ADC9-69C8-DE3E-B6D4-3BA78872A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51" y="1137265"/>
            <a:ext cx="4387159" cy="247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F41027-3F89-2B51-6EFD-7968DF860116}"/>
              </a:ext>
            </a:extLst>
          </p:cNvPr>
          <p:cNvSpPr txBox="1"/>
          <p:nvPr/>
        </p:nvSpPr>
        <p:spPr>
          <a:xfrm>
            <a:off x="5965371" y="2050729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던전 이곳 저곳에 있는 상자에서 </a:t>
            </a:r>
            <a:endParaRPr lang="en-US" altLang="ko-KR" sz="2000" b="1" dirty="0"/>
          </a:p>
          <a:p>
            <a:r>
              <a:rPr lang="ko-KR" altLang="en-US" sz="2000" b="1" dirty="0"/>
              <a:t>무작위 성능의 무기를 획득하여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3D734B-848C-3336-A37C-F884D4A8346C}"/>
              </a:ext>
            </a:extLst>
          </p:cNvPr>
          <p:cNvSpPr txBox="1"/>
          <p:nvPr/>
        </p:nvSpPr>
        <p:spPr>
          <a:xfrm>
            <a:off x="5965371" y="4929442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다른 사람들과 싸워서 더 좋은 무기를 </a:t>
            </a:r>
            <a:endParaRPr lang="en-US" altLang="ko-KR" sz="2000" b="1" dirty="0"/>
          </a:p>
          <a:p>
            <a:r>
              <a:rPr lang="ko-KR" altLang="en-US" sz="2000" b="1" dirty="0"/>
              <a:t>얻거나 자신의 무기를 강화하여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303313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Werewolf By Night Man Thing GIF - Werewolf By Night Man Thing Ted GIFs">
            <a:extLst>
              <a:ext uri="{FF2B5EF4-FFF2-40B4-BE49-F238E27FC236}">
                <a16:creationId xmlns:a16="http://schemas.microsoft.com/office/drawing/2014/main" id="{3AAA497C-5E85-A2A3-73A6-D0B7A57521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r="6857"/>
          <a:stretch/>
        </p:blipFill>
        <p:spPr bwMode="auto">
          <a:xfrm>
            <a:off x="749501" y="1291325"/>
            <a:ext cx="4348358" cy="21376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75FBD97-4C04-1CAF-9F87-4ABB021CD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9458" y="3920166"/>
            <a:ext cx="4328401" cy="2408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69C3F2-39B1-5585-8AEE-6F1000D521C8}"/>
              </a:ext>
            </a:extLst>
          </p:cNvPr>
          <p:cNvSpPr txBox="1"/>
          <p:nvPr/>
        </p:nvSpPr>
        <p:spPr>
          <a:xfrm>
            <a:off x="5965371" y="2006219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거대한 보스 몬스터를 쓰러트리고</a:t>
            </a:r>
            <a:endParaRPr lang="en-US" altLang="ko-KR" sz="2000" b="1" dirty="0"/>
          </a:p>
          <a:p>
            <a:r>
              <a:rPr lang="ko-KR" altLang="en-US" sz="2000" b="1" dirty="0"/>
              <a:t>탈출할 수 있는 열쇠를 획득하여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A3D56D-46BD-789C-4EAB-1B332C4AAC42}"/>
              </a:ext>
            </a:extLst>
          </p:cNvPr>
          <p:cNvSpPr txBox="1"/>
          <p:nvPr/>
        </p:nvSpPr>
        <p:spPr>
          <a:xfrm>
            <a:off x="5965371" y="4770648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열쇠를 뺏기지 않고 탈출구까지</a:t>
            </a:r>
            <a:endParaRPr lang="en-US" altLang="ko-KR" sz="2000" b="1" dirty="0"/>
          </a:p>
          <a:p>
            <a:r>
              <a:rPr lang="ko-KR" altLang="en-US" sz="2000" b="1" dirty="0"/>
              <a:t>무사히 이동하여 탈출하면 승리</a:t>
            </a:r>
          </a:p>
        </p:txBody>
      </p:sp>
    </p:spTree>
    <p:extLst>
      <p:ext uri="{BB962C8B-B14F-4D97-AF65-F5344CB8AC3E}">
        <p14:creationId xmlns:p14="http://schemas.microsoft.com/office/powerpoint/2010/main" val="3280415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 descr="지도, 예술, 그림, 텍스트이(가) 표시된 사진&#10;&#10;자동 생성된 설명">
            <a:extLst>
              <a:ext uri="{FF2B5EF4-FFF2-40B4-BE49-F238E27FC236}">
                <a16:creationId xmlns:a16="http://schemas.microsoft.com/office/drawing/2014/main" id="{4EF7CEA5-2CE5-737F-074B-E29004E91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49" y="1435001"/>
            <a:ext cx="4808133" cy="4826462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0857F2E5-29D8-0637-FC69-F85A4F549855}"/>
              </a:ext>
            </a:extLst>
          </p:cNvPr>
          <p:cNvSpPr/>
          <p:nvPr/>
        </p:nvSpPr>
        <p:spPr>
          <a:xfrm>
            <a:off x="1040675" y="1820092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4317FA4-E569-4880-2C51-C5B74327556B}"/>
              </a:ext>
            </a:extLst>
          </p:cNvPr>
          <p:cNvSpPr/>
          <p:nvPr/>
        </p:nvSpPr>
        <p:spPr>
          <a:xfrm>
            <a:off x="4511041" y="2137954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337A217C-0E3F-08D3-AC0C-606B04371A41}"/>
              </a:ext>
            </a:extLst>
          </p:cNvPr>
          <p:cNvSpPr/>
          <p:nvPr/>
        </p:nvSpPr>
        <p:spPr>
          <a:xfrm>
            <a:off x="2612571" y="2825933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4C7F20F-CF86-3652-C199-7BD6AA97548F}"/>
              </a:ext>
            </a:extLst>
          </p:cNvPr>
          <p:cNvSpPr/>
          <p:nvPr/>
        </p:nvSpPr>
        <p:spPr>
          <a:xfrm>
            <a:off x="4659087" y="5499463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3C08DB0-FE52-9A7E-A41C-11227E3B48AA}"/>
              </a:ext>
            </a:extLst>
          </p:cNvPr>
          <p:cNvSpPr/>
          <p:nvPr/>
        </p:nvSpPr>
        <p:spPr>
          <a:xfrm>
            <a:off x="1846218" y="4855029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3DF4A1-BE2A-24AA-7BB5-A2DE690B7C5B}"/>
              </a:ext>
            </a:extLst>
          </p:cNvPr>
          <p:cNvSpPr txBox="1"/>
          <p:nvPr/>
        </p:nvSpPr>
        <p:spPr>
          <a:xfrm>
            <a:off x="6217920" y="1628503"/>
            <a:ext cx="45371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게임이 시작하면 플레이어   는 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던전의 무작위한 곳에 소환된다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2"/>
            </a:pPr>
            <a:r>
              <a:rPr lang="ko-KR" altLang="en-US" dirty="0"/>
              <a:t>플레이어는 던전을 돌아다니며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던전 곳곳에 있는 상자    에서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다양한 무기를 획득한다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3"/>
            </a:pPr>
            <a:r>
              <a:rPr lang="ko-KR" altLang="en-US" dirty="0"/>
              <a:t>일정 시간이 지나면 보스 몬스터    가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소환되고 </a:t>
            </a:r>
            <a:r>
              <a:rPr lang="ko-KR" altLang="en-US" dirty="0" err="1"/>
              <a:t>맵을</a:t>
            </a:r>
            <a:r>
              <a:rPr lang="ko-KR" altLang="en-US" dirty="0"/>
              <a:t> 돌아다닌다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4"/>
            </a:pPr>
            <a:r>
              <a:rPr lang="ko-KR" altLang="en-US" dirty="0"/>
              <a:t>보스 몬스터를 쓰러트려 획득한 열쇠를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 err="1"/>
              <a:t>탈출문</a:t>
            </a:r>
            <a:r>
              <a:rPr lang="ko-KR" altLang="en-US" dirty="0"/>
              <a:t>    에 넣어서 탈출</a:t>
            </a:r>
            <a:endParaRPr lang="en-US" altLang="ko-KR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68E006F-E0DE-824A-6499-F9413E05F1FF}"/>
              </a:ext>
            </a:extLst>
          </p:cNvPr>
          <p:cNvSpPr/>
          <p:nvPr/>
        </p:nvSpPr>
        <p:spPr>
          <a:xfrm>
            <a:off x="9394372" y="1746069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410A56E-6AAF-BAE7-FAE0-CE0816C41C9C}"/>
              </a:ext>
            </a:extLst>
          </p:cNvPr>
          <p:cNvSpPr/>
          <p:nvPr/>
        </p:nvSpPr>
        <p:spPr>
          <a:xfrm>
            <a:off x="1647009" y="1852479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C0D70F4-1546-59F9-8622-75802D5404F6}"/>
              </a:ext>
            </a:extLst>
          </p:cNvPr>
          <p:cNvSpPr/>
          <p:nvPr/>
        </p:nvSpPr>
        <p:spPr>
          <a:xfrm>
            <a:off x="3089824" y="2367167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2D071BF-1403-A2E9-F594-E7AA4A4DC57D}"/>
              </a:ext>
            </a:extLst>
          </p:cNvPr>
          <p:cNvSpPr/>
          <p:nvPr/>
        </p:nvSpPr>
        <p:spPr>
          <a:xfrm>
            <a:off x="1114698" y="2675796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46CE78-909C-0F36-D716-F932807FDCEF}"/>
              </a:ext>
            </a:extLst>
          </p:cNvPr>
          <p:cNvSpPr/>
          <p:nvPr/>
        </p:nvSpPr>
        <p:spPr>
          <a:xfrm>
            <a:off x="997133" y="336994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FF968CE-B91B-1BD1-BFA7-7B54D9B038F3}"/>
              </a:ext>
            </a:extLst>
          </p:cNvPr>
          <p:cNvSpPr/>
          <p:nvPr/>
        </p:nvSpPr>
        <p:spPr>
          <a:xfrm>
            <a:off x="1171305" y="5862776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46556CA-CA87-9C49-AF70-D50A50447EFA}"/>
              </a:ext>
            </a:extLst>
          </p:cNvPr>
          <p:cNvSpPr/>
          <p:nvPr/>
        </p:nvSpPr>
        <p:spPr>
          <a:xfrm>
            <a:off x="2612571" y="488741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930334-7611-3FF3-1458-98A5EFAC5994}"/>
              </a:ext>
            </a:extLst>
          </p:cNvPr>
          <p:cNvSpPr/>
          <p:nvPr/>
        </p:nvSpPr>
        <p:spPr>
          <a:xfrm>
            <a:off x="2835729" y="392076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A19DA88-0015-1529-878E-31889EBF68C0}"/>
              </a:ext>
            </a:extLst>
          </p:cNvPr>
          <p:cNvSpPr/>
          <p:nvPr/>
        </p:nvSpPr>
        <p:spPr>
          <a:xfrm>
            <a:off x="3480163" y="325986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B7DCABF-F6A1-5DF9-191D-19B52C172FD2}"/>
              </a:ext>
            </a:extLst>
          </p:cNvPr>
          <p:cNvSpPr/>
          <p:nvPr/>
        </p:nvSpPr>
        <p:spPr>
          <a:xfrm>
            <a:off x="4437019" y="1915886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D28E6EB-06CD-2E97-C284-4C4FFD39BA56}"/>
              </a:ext>
            </a:extLst>
          </p:cNvPr>
          <p:cNvSpPr/>
          <p:nvPr/>
        </p:nvSpPr>
        <p:spPr>
          <a:xfrm>
            <a:off x="2612571" y="2259534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5B50BA7-1F2D-460C-D64B-10070B67B89F}"/>
              </a:ext>
            </a:extLst>
          </p:cNvPr>
          <p:cNvSpPr/>
          <p:nvPr/>
        </p:nvSpPr>
        <p:spPr>
          <a:xfrm>
            <a:off x="4632962" y="3790402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60A8033-A991-367E-7DC3-091381806B6E}"/>
              </a:ext>
            </a:extLst>
          </p:cNvPr>
          <p:cNvSpPr/>
          <p:nvPr/>
        </p:nvSpPr>
        <p:spPr>
          <a:xfrm>
            <a:off x="4271557" y="500307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C186889-63B7-EC2F-9AF0-59454EA8E94D}"/>
              </a:ext>
            </a:extLst>
          </p:cNvPr>
          <p:cNvSpPr/>
          <p:nvPr/>
        </p:nvSpPr>
        <p:spPr>
          <a:xfrm>
            <a:off x="4345580" y="576207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504D236-331F-D4E4-3654-23B62048B0C0}"/>
              </a:ext>
            </a:extLst>
          </p:cNvPr>
          <p:cNvSpPr/>
          <p:nvPr/>
        </p:nvSpPr>
        <p:spPr>
          <a:xfrm>
            <a:off x="3163847" y="585284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C1B2E2B-D434-07EB-8DC8-3B91ACB8AB5F}"/>
              </a:ext>
            </a:extLst>
          </p:cNvPr>
          <p:cNvSpPr/>
          <p:nvPr/>
        </p:nvSpPr>
        <p:spPr>
          <a:xfrm>
            <a:off x="9097192" y="313277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C52937EA-E8D3-ED55-4584-15FBE9DA9F83}"/>
              </a:ext>
            </a:extLst>
          </p:cNvPr>
          <p:cNvSpPr/>
          <p:nvPr/>
        </p:nvSpPr>
        <p:spPr>
          <a:xfrm>
            <a:off x="1508805" y="3826668"/>
            <a:ext cx="209757" cy="2097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1B220E9C-4436-8369-2588-A569F43B9D90}"/>
              </a:ext>
            </a:extLst>
          </p:cNvPr>
          <p:cNvSpPr/>
          <p:nvPr/>
        </p:nvSpPr>
        <p:spPr>
          <a:xfrm>
            <a:off x="9995307" y="4176028"/>
            <a:ext cx="209757" cy="2097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8A668C04-4225-6B42-5000-9D437D4C7D6B}"/>
              </a:ext>
            </a:extLst>
          </p:cNvPr>
          <p:cNvSpPr/>
          <p:nvPr/>
        </p:nvSpPr>
        <p:spPr>
          <a:xfrm>
            <a:off x="2983775" y="1628503"/>
            <a:ext cx="254095" cy="11566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5EAA04E-0CEE-64F4-7384-CED602ACF05A}"/>
              </a:ext>
            </a:extLst>
          </p:cNvPr>
          <p:cNvSpPr/>
          <p:nvPr/>
        </p:nvSpPr>
        <p:spPr>
          <a:xfrm>
            <a:off x="7412084" y="5573486"/>
            <a:ext cx="254095" cy="11566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624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F25252-EBD8-6748-208C-DDB07EC0F2D9}"/>
              </a:ext>
            </a:extLst>
          </p:cNvPr>
          <p:cNvSpPr txBox="1"/>
          <p:nvPr/>
        </p:nvSpPr>
        <p:spPr>
          <a:xfrm>
            <a:off x="253465" y="3550920"/>
            <a:ext cx="213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전사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검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체력을 잃을수록 힘이 강해진다</a:t>
            </a:r>
            <a:endParaRPr lang="en-US" altLang="ko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8E6660-C2BB-0F6A-8C55-F2BEA39AE676}"/>
              </a:ext>
            </a:extLst>
          </p:cNvPr>
          <p:cNvSpPr txBox="1"/>
          <p:nvPr/>
        </p:nvSpPr>
        <p:spPr>
          <a:xfrm>
            <a:off x="2641333" y="3550920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바이킹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도끼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피해를 덜 받는다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1EDD44-B886-AD58-F493-29512445A3B7}"/>
              </a:ext>
            </a:extLst>
          </p:cNvPr>
          <p:cNvSpPr txBox="1"/>
          <p:nvPr/>
        </p:nvSpPr>
        <p:spPr>
          <a:xfrm>
            <a:off x="5029201" y="3550920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도적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단도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이속이 빠르다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F47B80-9E22-AD97-9800-4C77AE6B06B2}"/>
              </a:ext>
            </a:extLst>
          </p:cNvPr>
          <p:cNvSpPr txBox="1"/>
          <p:nvPr/>
        </p:nvSpPr>
        <p:spPr>
          <a:xfrm>
            <a:off x="7417069" y="3550920"/>
            <a:ext cx="213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궁수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적 탐지 능력이 뛰어나다</a:t>
            </a:r>
            <a:endParaRPr lang="en-US" altLang="ko-KR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DD82968-B403-0150-9333-453828F0F4FF}"/>
              </a:ext>
            </a:extLst>
          </p:cNvPr>
          <p:cNvSpPr txBox="1"/>
          <p:nvPr/>
        </p:nvSpPr>
        <p:spPr>
          <a:xfrm>
            <a:off x="9804935" y="3550920"/>
            <a:ext cx="213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격투가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 err="1"/>
              <a:t>너클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피해를 받지 않을 시 체력이 서서히 회복된다</a:t>
            </a:r>
            <a:r>
              <a:rPr lang="en-US" altLang="ko-KR" dirty="0"/>
              <a:t>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6BF8151-690D-0AF7-0933-303E4AD98686}"/>
              </a:ext>
            </a:extLst>
          </p:cNvPr>
          <p:cNvSpPr txBox="1"/>
          <p:nvPr/>
        </p:nvSpPr>
        <p:spPr>
          <a:xfrm>
            <a:off x="2387065" y="6024716"/>
            <a:ext cx="7079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dirty="0"/>
              <a:t>직업에 맞는 주 무기 착용시 피해를 더 준다</a:t>
            </a:r>
          </a:p>
        </p:txBody>
      </p:sp>
      <p:pic>
        <p:nvPicPr>
          <p:cNvPr id="5" name="그래픽 4" descr="검 윤곽선">
            <a:extLst>
              <a:ext uri="{FF2B5EF4-FFF2-40B4-BE49-F238E27FC236}">
                <a16:creationId xmlns:a16="http://schemas.microsoft.com/office/drawing/2014/main" id="{D00321A6-F963-C4CE-D228-F75F6A6FB6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601" y="1686615"/>
            <a:ext cx="1477327" cy="1477327"/>
          </a:xfrm>
          <a:prstGeom prst="rect">
            <a:avLst/>
          </a:prstGeom>
        </p:spPr>
      </p:pic>
      <p:pic>
        <p:nvPicPr>
          <p:cNvPr id="7" name="그래픽 6" descr="활과 화살 윤곽선">
            <a:extLst>
              <a:ext uri="{FF2B5EF4-FFF2-40B4-BE49-F238E27FC236}">
                <a16:creationId xmlns:a16="http://schemas.microsoft.com/office/drawing/2014/main" id="{10618310-F548-C86A-04E3-33F7866F7CB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5206" y="1686614"/>
            <a:ext cx="1477326" cy="1477326"/>
          </a:xfrm>
          <a:prstGeom prst="rect">
            <a:avLst/>
          </a:prstGeom>
        </p:spPr>
      </p:pic>
      <p:pic>
        <p:nvPicPr>
          <p:cNvPr id="9" name="그래픽 8" descr="무술 윤곽선">
            <a:extLst>
              <a:ext uri="{FF2B5EF4-FFF2-40B4-BE49-F238E27FC236}">
                <a16:creationId xmlns:a16="http://schemas.microsoft.com/office/drawing/2014/main" id="{BB0137C6-49DE-9A73-17A9-64257B86E8E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33074" y="1686613"/>
            <a:ext cx="1477325" cy="1477325"/>
          </a:xfrm>
          <a:prstGeom prst="rect">
            <a:avLst/>
          </a:prstGeom>
        </p:spPr>
      </p:pic>
      <p:pic>
        <p:nvPicPr>
          <p:cNvPr id="11" name="그래픽 10" descr="선사 시대 도구 윤곽선">
            <a:extLst>
              <a:ext uri="{FF2B5EF4-FFF2-40B4-BE49-F238E27FC236}">
                <a16:creationId xmlns:a16="http://schemas.microsoft.com/office/drawing/2014/main" id="{CB1CFB2A-8926-CD2F-72E0-D088921EBF3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969468" y="1686614"/>
            <a:ext cx="1477327" cy="1477327"/>
          </a:xfrm>
          <a:prstGeom prst="rect">
            <a:avLst/>
          </a:prstGeom>
        </p:spPr>
      </p:pic>
      <p:pic>
        <p:nvPicPr>
          <p:cNvPr id="16" name="그래픽 15" descr="주머니칼 윤곽선">
            <a:extLst>
              <a:ext uri="{FF2B5EF4-FFF2-40B4-BE49-F238E27FC236}">
                <a16:creationId xmlns:a16="http://schemas.microsoft.com/office/drawing/2014/main" id="{8B6D6EDC-3E16-B261-C7B8-1D7E677D551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89222" y="1686613"/>
            <a:ext cx="1477324" cy="147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1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 환경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6AF2BB-FB88-2137-32CF-A883AD026289}"/>
              </a:ext>
            </a:extLst>
          </p:cNvPr>
          <p:cNvSpPr txBox="1"/>
          <p:nvPr/>
        </p:nvSpPr>
        <p:spPr>
          <a:xfrm>
            <a:off x="827313" y="1581166"/>
            <a:ext cx="968053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Microsoft Windows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Visual Studio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Unreal</a:t>
            </a:r>
            <a:r>
              <a:rPr lang="ko-KR" altLang="en-US" sz="2400" dirty="0"/>
              <a:t> </a:t>
            </a:r>
            <a:r>
              <a:rPr lang="en-US" altLang="ko-KR" sz="2400" dirty="0"/>
              <a:t>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Git 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Blender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3ds max</a:t>
            </a:r>
          </a:p>
        </p:txBody>
      </p:sp>
    </p:spTree>
    <p:extLst>
      <p:ext uri="{BB962C8B-B14F-4D97-AF65-F5344CB8AC3E}">
        <p14:creationId xmlns:p14="http://schemas.microsoft.com/office/powerpoint/2010/main" val="1626431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6365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기술적 요소 및 중점 연구 사항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5CB218-9338-D3C4-B7B2-50D6A113A675}"/>
              </a:ext>
            </a:extLst>
          </p:cNvPr>
          <p:cNvSpPr txBox="1"/>
          <p:nvPr/>
        </p:nvSpPr>
        <p:spPr>
          <a:xfrm>
            <a:off x="653141" y="1664064"/>
            <a:ext cx="10094317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/>
              <a:t>좀비메쉬 절단</a:t>
            </a:r>
            <a:r>
              <a:rPr lang="en-US" altLang="ko-KR" sz="2000" b="1"/>
              <a:t>, iocp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7716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587</Words>
  <Application>Microsoft Office PowerPoint</Application>
  <PresentationFormat>와이드스크린</PresentationFormat>
  <Paragraphs>193</Paragraphs>
  <Slides>14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김도후(2020184040)</cp:lastModifiedBy>
  <cp:revision>20</cp:revision>
  <dcterms:created xsi:type="dcterms:W3CDTF">2015-10-07T05:25:14Z</dcterms:created>
  <dcterms:modified xsi:type="dcterms:W3CDTF">2023-12-04T12:39:41Z</dcterms:modified>
</cp:coreProperties>
</file>

<file path=docProps/thumbnail.jpeg>
</file>